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7" r:id="rId6"/>
    <p:sldId id="274" r:id="rId7"/>
    <p:sldId id="265" r:id="rId8"/>
    <p:sldId id="266" r:id="rId9"/>
    <p:sldId id="275" r:id="rId10"/>
    <p:sldId id="272" r:id="rId11"/>
    <p:sldId id="276" r:id="rId12"/>
    <p:sldId id="268" r:id="rId13"/>
    <p:sldId id="277" r:id="rId14"/>
    <p:sldId id="269" r:id="rId15"/>
    <p:sldId id="270" r:id="rId16"/>
    <p:sldId id="271" r:id="rId17"/>
    <p:sldId id="279" r:id="rId18"/>
    <p:sldId id="280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69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09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1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9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9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1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6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1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9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0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1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97D2-75C4-4D5F-A78F-F2BEFB5FB3A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EAFF70-DEBA-4E89-A4F3-6A77E8F00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6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atalog.prosv.ru/item/2528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sskoe-slovo.ru/catalog/298/3321/" TargetMode="External"/><Relationship Id="rId2" Type="http://schemas.openxmlformats.org/officeDocument/2006/relationships/hyperlink" Target="http://russkoe-slovo.ru/catalog/298/33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dcenter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9772" y="3114217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Роль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тьютеров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сопровождении  курсов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ОРКиСЭ,ОДНКНР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 в духовно- нравственном развитии и воспитании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0985" y="4924290"/>
            <a:ext cx="3545530" cy="1096899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Подготовила: Полякова О.А.,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учитель истории и обществознания, 1 </a:t>
            </a:r>
            <a:r>
              <a:rPr lang="ru-RU" b="1" dirty="0" err="1" smtClean="0">
                <a:solidFill>
                  <a:schemeClr val="tx1"/>
                </a:solidFill>
              </a:rPr>
              <a:t>кв.к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2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414" y="25908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Метапредметный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день по теме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«Память и слава героям ВОВ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», посвященный 75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летию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создание листа для Альбома Памяти по памятному событию и героям ВОВ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96" y="2160589"/>
            <a:ext cx="3777100" cy="2579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3" y="3047998"/>
            <a:ext cx="3390692" cy="2407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86" y="3305465"/>
            <a:ext cx="4858995" cy="34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тьютера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наставника в преподавании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ОРКиСЭ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ОДНКНР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149054" cy="3880773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/>
              <a:t>4.</a:t>
            </a:r>
            <a:r>
              <a:rPr lang="ru-RU" sz="3200" b="1" i="1" dirty="0"/>
              <a:t> </a:t>
            </a:r>
            <a:r>
              <a:rPr lang="ru-RU" sz="3200" b="1" i="1" dirty="0" smtClean="0"/>
              <a:t>Организация встреч</a:t>
            </a:r>
            <a:r>
              <a:rPr lang="ru-RU" sz="3200" i="1" dirty="0" smtClean="0"/>
              <a:t> с отцом Гавриилом</a:t>
            </a:r>
            <a:endParaRPr lang="ru-RU" sz="3200" i="1" dirty="0"/>
          </a:p>
          <a:p>
            <a:pPr marL="0" indent="0">
              <a:buNone/>
            </a:pPr>
            <a:r>
              <a:rPr lang="ru-RU" sz="3200" i="1" dirty="0" smtClean="0"/>
              <a:t>для </a:t>
            </a:r>
            <a:r>
              <a:rPr lang="ru-RU" sz="3200" i="1" dirty="0"/>
              <a:t>педагогов и </a:t>
            </a:r>
            <a:r>
              <a:rPr lang="ru-RU" sz="3200" i="1" dirty="0" smtClean="0"/>
              <a:t>учеников;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769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632" y="196310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встречи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иеромонах Гавриилом (Алексей Юрьевич Горин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3" y="1517110"/>
            <a:ext cx="3679318" cy="4477290"/>
          </a:xfrm>
        </p:spPr>
      </p:pic>
      <p:sp>
        <p:nvSpPr>
          <p:cNvPr id="5" name="Прямоугольник 4"/>
          <p:cNvSpPr/>
          <p:nvPr/>
        </p:nvSpPr>
        <p:spPr>
          <a:xfrm>
            <a:off x="734167" y="6175470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иеромонах Гавриил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2553562"/>
            <a:ext cx="5471160" cy="36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тьютера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наставника в преподавании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ОРКиСЭ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ОДНКНР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104397" cy="3880773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/>
              <a:t>5. </a:t>
            </a:r>
            <a:r>
              <a:rPr lang="ru-RU" sz="2800" b="1" i="1" dirty="0"/>
              <a:t>Привлекает к участию в творческих конкурсах, направленных на духовно-нравственное воспитание.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605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25 марта по 15 апреля учащиеся приняли активное участие в проекте: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«ДОБРОТА - ОСНОВА ВОСПИТАНИЯ. УРОКИ ДОБРА В ШКОЛЕ»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3104605"/>
            <a:ext cx="3187001" cy="33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214" y="365760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«Письма Добра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сочинения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3" y="-53339"/>
            <a:ext cx="1995911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2105659"/>
            <a:ext cx="5293360" cy="3970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2" y="2804161"/>
            <a:ext cx="5020617" cy="37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588" y="53841"/>
            <a:ext cx="8596668" cy="1320800"/>
          </a:xfrm>
        </p:spPr>
        <p:txBody>
          <a:bodyPr/>
          <a:lstStyle/>
          <a:p>
            <a:r>
              <a:rPr lang="ru-RU" dirty="0" smtClean="0"/>
              <a:t>Рисунки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r="4512" b="7600"/>
          <a:stretch/>
        </p:blipFill>
        <p:spPr>
          <a:xfrm>
            <a:off x="6803130" y="152399"/>
            <a:ext cx="4941743" cy="3261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2" y="740661"/>
            <a:ext cx="4409440" cy="3307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8333" r="4101" b="11589"/>
          <a:stretch/>
        </p:blipFill>
        <p:spPr>
          <a:xfrm>
            <a:off x="6822353" y="3672840"/>
            <a:ext cx="4922520" cy="3124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19111" b="7555"/>
          <a:stretch/>
        </p:blipFill>
        <p:spPr>
          <a:xfrm>
            <a:off x="450042" y="3550920"/>
            <a:ext cx="4754880" cy="30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тьютера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наставника в преподавании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ОРКиСЭ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ОДНКНР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104397" cy="3880773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/>
              <a:t>6. </a:t>
            </a:r>
            <a:r>
              <a:rPr lang="ru-RU" sz="2800" b="1" i="1" dirty="0" smtClean="0"/>
              <a:t>Организовывает </a:t>
            </a:r>
            <a:r>
              <a:rPr lang="ru-RU" sz="2800" b="1" i="1" dirty="0"/>
              <a:t>участие в различных акциях, направленных духовно-нравственное воспитание:</a:t>
            </a:r>
            <a:r>
              <a:rPr lang="ru-RU" sz="2800" i="1" dirty="0"/>
              <a:t> «10 тысяч добрых дел», «Ветеран», «Соберем ребенка в школу» и многие другие.</a:t>
            </a:r>
          </a:p>
          <a:p>
            <a:pPr marL="0" indent="0">
              <a:buNone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990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</a:t>
            </a:r>
            <a:r>
              <a:rPr lang="ru-RU" dirty="0" err="1" smtClean="0"/>
              <a:t>тьютера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найти </a:t>
            </a:r>
            <a:r>
              <a:rPr lang="ru-RU" sz="4000" dirty="0"/>
              <a:t>единомышленников в сфере воспитания и развитию духовно-нравственного воспитания детей.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7924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0894" y="257556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9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Перед педагогами стоит </a:t>
            </a:r>
            <a:r>
              <a:rPr lang="ru-RU" b="1" dirty="0"/>
              <a:t>важная задача </a:t>
            </a:r>
            <a:r>
              <a:rPr lang="ru-RU" dirty="0"/>
              <a:t>- воспитывать поколение, полноценное с точки зрения духовности и нравственности.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t="35756" r="22206" b="13612"/>
          <a:stretch/>
        </p:blipFill>
        <p:spPr>
          <a:xfrm>
            <a:off x="1823035" y="2221141"/>
            <a:ext cx="6305266" cy="3947648"/>
          </a:xfrm>
        </p:spPr>
      </p:pic>
    </p:spTree>
    <p:extLst>
      <p:ext uri="{BB962C8B-B14F-4D97-AF65-F5344CB8AC3E}">
        <p14:creationId xmlns:p14="http://schemas.microsoft.com/office/powerpoint/2010/main" val="124338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5" t="14942" b="-1"/>
          <a:stretch/>
        </p:blipFill>
        <p:spPr>
          <a:xfrm>
            <a:off x="8753430" y="1813561"/>
            <a:ext cx="3207841" cy="4450762"/>
          </a:xfrm>
          <a:solidFill>
            <a:schemeClr val="accent2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Тьютер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это личностная профессиональная позиция, обеспечивающая индивидуализированный характер повышения квалификации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Тьютер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751" y="3547576"/>
            <a:ext cx="222458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эрудиция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5706" y="3357349"/>
            <a:ext cx="292062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демократический стиль общения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421" y="3493827"/>
            <a:ext cx="286603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гуманность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11" y="4612943"/>
            <a:ext cx="323452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Навыки психолога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0741" y="4550265"/>
            <a:ext cx="320722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Носитель традиций </a:t>
            </a:r>
            <a:r>
              <a:rPr lang="ru-RU" sz="2400" b="1" dirty="0">
                <a:solidFill>
                  <a:srgbClr val="002060"/>
                </a:solidFill>
              </a:rPr>
              <a:t>и ценностей культуры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4479" y="5700159"/>
            <a:ext cx="327546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личный опыт самообразования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241916" y="3076152"/>
            <a:ext cx="3242129" cy="16201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045850" y="3054937"/>
            <a:ext cx="749286" cy="492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008496" y="2967602"/>
            <a:ext cx="2344373" cy="5623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828154" y="3064834"/>
            <a:ext cx="497886" cy="2717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11337" y="3068107"/>
            <a:ext cx="334369" cy="1495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01257" y="3054937"/>
            <a:ext cx="1791310" cy="270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5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38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тьютера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наставника в преподавании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ОРКиСЭ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ОДНКНР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219266" cy="4392611"/>
          </a:xfrm>
        </p:spPr>
        <p:txBody>
          <a:bodyPr>
            <a:normAutofit/>
          </a:bodyPr>
          <a:lstStyle/>
          <a:p>
            <a:pPr lvl="0" fontAlgn="t"/>
            <a:r>
              <a:rPr lang="ru-RU" sz="2800" dirty="0" smtClean="0"/>
              <a:t>1. </a:t>
            </a:r>
            <a:r>
              <a:rPr lang="ru-RU" sz="2800" i="1" dirty="0" smtClean="0"/>
              <a:t>индивидуальное </a:t>
            </a:r>
            <a:r>
              <a:rPr lang="ru-RU" sz="2800" i="1" dirty="0"/>
              <a:t>и групповое консультирование педагогов, осуществляемое в очной, заочной или дистанционной формах, способствующее формированию и развитию личных и профессиональных компетенций;</a:t>
            </a:r>
          </a:p>
          <a:p>
            <a:pPr lvl="0" fontAlgn="t"/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7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индивидуальные и групповые консультации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7" t="16580" r="20997" b="31983"/>
          <a:stretch/>
        </p:blipFill>
        <p:spPr>
          <a:xfrm>
            <a:off x="2834640" y="2575561"/>
            <a:ext cx="5135879" cy="3934504"/>
          </a:xfrm>
        </p:spPr>
      </p:pic>
    </p:spTree>
    <p:extLst>
      <p:ext uri="{BB962C8B-B14F-4D97-AF65-F5344CB8AC3E}">
        <p14:creationId xmlns:p14="http://schemas.microsoft.com/office/powerpoint/2010/main" val="16424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тьютера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наставника в преподавании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ОРКиСЭ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ОДНКНР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i="1" dirty="0" smtClean="0"/>
              <a:t>2.Высока </a:t>
            </a:r>
            <a:r>
              <a:rPr lang="ru-RU" sz="3200" b="1" i="1" dirty="0"/>
              <a:t>роль </a:t>
            </a:r>
            <a:r>
              <a:rPr lang="ru-RU" sz="3200" b="1" i="1" dirty="0" err="1"/>
              <a:t>тьютеров</a:t>
            </a:r>
            <a:r>
              <a:rPr lang="ru-RU" sz="3200" b="1" i="1" dirty="0"/>
              <a:t>-наставников  в выборе учебных пособий по данным курсам, составлении программ.</a:t>
            </a:r>
            <a:endParaRPr lang="ru-RU" sz="32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16574" y="236538"/>
            <a:ext cx="8596668" cy="13208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345 от 28.12.19218 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789405"/>
              </p:ext>
            </p:extLst>
          </p:nvPr>
        </p:nvGraphicFramePr>
        <p:xfrm>
          <a:off x="1158240" y="1280160"/>
          <a:ext cx="9921240" cy="2306448"/>
        </p:xfrm>
        <a:graphic>
          <a:graphicData uri="http://schemas.openxmlformats.org/drawingml/2006/table">
            <a:tbl>
              <a:tblPr/>
              <a:tblGrid>
                <a:gridCol w="1399822"/>
                <a:gridCol w="1580050"/>
                <a:gridCol w="2169724"/>
                <a:gridCol w="701661"/>
                <a:gridCol w="1350127"/>
                <a:gridCol w="2719856"/>
              </a:tblGrid>
              <a:tr h="7258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1.1.5.</a:t>
                      </a:r>
                    </a:p>
                  </a:txBody>
                  <a:tcPr marL="5840" marR="58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(предметная область)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0" marR="58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840" marR="58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840" marR="58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80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1.1.5.1.1.3</a:t>
                      </a:r>
                    </a:p>
                  </a:txBody>
                  <a:tcPr marL="5840" marR="58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Костюкова Т.А., Воскресенский О.В., Савченко К.В. и др.</a:t>
                      </a:r>
                    </a:p>
                  </a:txBody>
                  <a:tcPr marL="5840" marR="58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России. Основы религиозных культур и светской этики. Основы православной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7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</a:p>
                  </a:txBody>
                  <a:tcPr marL="5840" marR="584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1524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5240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(4-5)</a:t>
                      </a:r>
                    </a:p>
                  </a:txBody>
                  <a:tcPr marL="5840" marR="584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«ДРОФА»</a:t>
                      </a:r>
                    </a:p>
                  </a:txBody>
                  <a:tcPr marL="5840" marR="58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 ://drofa-ventana.ru/expertise/umk-03 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0" marR="58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01847"/>
              </p:ext>
            </p:extLst>
          </p:nvPr>
        </p:nvGraphicFramePr>
        <p:xfrm>
          <a:off x="1158240" y="3733800"/>
          <a:ext cx="9921240" cy="2255520"/>
        </p:xfrm>
        <a:graphic>
          <a:graphicData uri="http://schemas.openxmlformats.org/drawingml/2006/table">
            <a:tbl>
              <a:tblPr/>
              <a:tblGrid>
                <a:gridCol w="973178"/>
                <a:gridCol w="1653540"/>
                <a:gridCol w="2280507"/>
                <a:gridCol w="735480"/>
                <a:gridCol w="1803393"/>
                <a:gridCol w="2475142"/>
              </a:tblGrid>
              <a:tr h="2255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1.1.5.1.2.1</a:t>
                      </a:r>
                    </a:p>
                  </a:txBody>
                  <a:tcPr marL="5836" marR="583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Кураев А.В.</a:t>
                      </a:r>
                    </a:p>
                  </a:txBody>
                  <a:tcPr marL="5836" marR="583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36" marR="58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«Издательство «Просвещение»</a:t>
                      </a:r>
                    </a:p>
                  </a:txBody>
                  <a:tcPr marL="5836" marR="583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catalog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prosv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item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/25285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8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19289" y="836613"/>
          <a:ext cx="8302625" cy="660400"/>
        </p:xfrm>
        <a:graphic>
          <a:graphicData uri="http://schemas.openxmlformats.org/drawingml/2006/table">
            <a:tbl>
              <a:tblPr/>
              <a:tblGrid>
                <a:gridCol w="871537"/>
                <a:gridCol w="1373188"/>
                <a:gridCol w="1897062"/>
                <a:gridCol w="611188"/>
                <a:gridCol w="1497012"/>
                <a:gridCol w="2052638"/>
              </a:tblGrid>
              <a:tr h="660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1.1.5.1.4.3</a:t>
                      </a:r>
                    </a:p>
                  </a:txBody>
                  <a:tcPr marL="5843" marR="584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Бородина А.В.</a:t>
                      </a:r>
                    </a:p>
                  </a:txBody>
                  <a:tcPr marL="5843" marR="584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</a:p>
                  </a:txBody>
                  <a:tcPr marL="5843" marR="5843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3" marR="584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«Русское слово- учебник»</a:t>
                      </a:r>
                    </a:p>
                  </a:txBody>
                  <a:tcPr marL="5843" marR="584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russkoe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slovo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catalog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/298/3320/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3" marR="584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19288" y="2276476"/>
          <a:ext cx="8362950" cy="1584325"/>
        </p:xfrm>
        <a:graphic>
          <a:graphicData uri="http://schemas.openxmlformats.org/drawingml/2006/table">
            <a:tbl>
              <a:tblPr/>
              <a:tblGrid>
                <a:gridCol w="933450"/>
                <a:gridCol w="1373187"/>
                <a:gridCol w="1895475"/>
                <a:gridCol w="611188"/>
                <a:gridCol w="1497012"/>
                <a:gridCol w="2052638"/>
              </a:tblGrid>
              <a:tr h="158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1.1.5.1.4.4</a:t>
                      </a:r>
                    </a:p>
                  </a:txBody>
                  <a:tcPr marL="5842" marR="5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Янушкявичене О.Л., Васечко Ю.С., протоиерей Виктор Дорофеев,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Яшина О.Н.</a:t>
                      </a:r>
                    </a:p>
                  </a:txBody>
                  <a:tcPr marL="5842" marR="584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</a:p>
                  </a:txBody>
                  <a:tcPr marL="5842" marR="5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2" marR="58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«Русское слово- учебник»</a:t>
                      </a:r>
                    </a:p>
                  </a:txBody>
                  <a:tcPr marL="5842" marR="5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://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russkoe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-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slovo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catalog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/298/3321/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2" marR="5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47850" y="4221163"/>
          <a:ext cx="8301038" cy="825500"/>
        </p:xfrm>
        <a:graphic>
          <a:graphicData uri="http://schemas.openxmlformats.org/drawingml/2006/table">
            <a:tbl>
              <a:tblPr/>
              <a:tblGrid>
                <a:gridCol w="871538"/>
                <a:gridCol w="1373187"/>
                <a:gridCol w="1895475"/>
                <a:gridCol w="611188"/>
                <a:gridCol w="1497012"/>
                <a:gridCol w="2052638"/>
              </a:tblGrid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1.1.5.1.5.1</a:t>
                      </a:r>
                    </a:p>
                  </a:txBody>
                  <a:tcPr marL="5842" marR="5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Л.Л.</a:t>
                      </a:r>
                    </a:p>
                  </a:txBody>
                  <a:tcPr marL="5842" marR="5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Основы православной культуры КУЛЬТУРЫ</a:t>
                      </a:r>
                    </a:p>
                  </a:txBody>
                  <a:tcPr marL="5842" marR="584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2" marR="58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поддержки культурно­исторических традиций Отечества</a:t>
                      </a:r>
                    </a:p>
                  </a:txBody>
                  <a:tcPr marL="5842" marR="584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http://www.tradcenter.ru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2" marR="584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7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тьютера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наставника в преподавании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ОРКиСЭ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ОДНКНР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i="1" dirty="0" smtClean="0"/>
              <a:t>3.  </a:t>
            </a:r>
            <a:r>
              <a:rPr lang="ru-RU" sz="2800" b="1" i="1" dirty="0" smtClean="0"/>
              <a:t>Наставничество </a:t>
            </a:r>
            <a:r>
              <a:rPr lang="ru-RU" sz="2800" b="1" i="1" dirty="0"/>
              <a:t>при организации «особых событий», таких как научно-практическая конференция, открытое мероприятие.</a:t>
            </a:r>
            <a:endParaRPr lang="ru-RU" sz="2800" i="1" dirty="0"/>
          </a:p>
          <a:p>
            <a:r>
              <a:rPr lang="ru-RU" sz="2400" dirty="0"/>
              <a:t>-Педагоги нашей школы делятся своим опытом с молодыми коллегами.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055089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503</Words>
  <Application>Microsoft Office PowerPoint</Application>
  <PresentationFormat>Широкоэкранный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Trebuchet MS</vt:lpstr>
      <vt:lpstr>Wingdings 3</vt:lpstr>
      <vt:lpstr>Грань</vt:lpstr>
      <vt:lpstr>Роль тьютеров в сопровождении  курсов ОРКиСЭ,ОДНКНР,  в духовно- нравственном развитии и воспитании   </vt:lpstr>
      <vt:lpstr>Перед педагогами стоит важная задача - воспитывать поколение, полноценное с точки зрения духовности и нравственности. </vt:lpstr>
      <vt:lpstr>Тьютер – это личностная профессиональная позиция, обеспечивающая индивидуализированный характер повышения квалификации. Тьютер</vt:lpstr>
      <vt:lpstr>Роль тьютера – наставника в преподавании ОРКиСЭ и ОДНКНР</vt:lpstr>
      <vt:lpstr>индивидуальные и групповые консультации</vt:lpstr>
      <vt:lpstr>Роль тьютера – наставника в преподавании ОРКиСЭ и ОДНКНР</vt:lpstr>
      <vt:lpstr>Федеральный перечень учебников приказ № 345 от 28.12.19218 г.</vt:lpstr>
      <vt:lpstr>Презентация PowerPoint</vt:lpstr>
      <vt:lpstr>Роль тьютера – наставника в преподавании ОРКиСЭ и ОДНКНР</vt:lpstr>
      <vt:lpstr>Метапредметный день по теме:  «Память и слава героям ВОВ», посвященный 75 летию ВОВ</vt:lpstr>
      <vt:lpstr>Роль тьютера – наставника в преподавании ОРКиСЭ и ОДНКНР</vt:lpstr>
      <vt:lpstr>встречи с иеромонах Гавриилом (Алексей Юрьевич Горин)</vt:lpstr>
      <vt:lpstr>Роль тьютера – наставника в преподавании ОРКиСЭ и ОДНКНР</vt:lpstr>
      <vt:lpstr>с 25 марта по 15 апреля учащиеся приняли активное участие в проекте:  «ДОБРОТА - ОСНОВА ВОСПИТАНИЯ. УРОКИ ДОБРА В ШКОЛЕ»</vt:lpstr>
      <vt:lpstr>«Письма Добра» сочинения </vt:lpstr>
      <vt:lpstr>Рисунки </vt:lpstr>
      <vt:lpstr>Роль тьютера – наставника в преподавании ОРКиСЭ и ОДНКНР</vt:lpstr>
      <vt:lpstr>Задача тьютера: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тьютеров в сопровождении  курсов ОРКиСЭ,ОДНКНР,  в духовно- нравственном развитии и воспитании   </dc:title>
  <dc:creator>апр</dc:creator>
  <cp:lastModifiedBy>апр</cp:lastModifiedBy>
  <cp:revision>11</cp:revision>
  <dcterms:created xsi:type="dcterms:W3CDTF">2020-12-14T06:15:09Z</dcterms:created>
  <dcterms:modified xsi:type="dcterms:W3CDTF">2020-12-16T05:04:31Z</dcterms:modified>
</cp:coreProperties>
</file>