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</p:sldMasterIdLst>
  <p:notesMasterIdLst>
    <p:notesMasterId r:id="rId9"/>
  </p:notesMasterIdLst>
  <p:sldIdLst>
    <p:sldId id="256" r:id="rId2"/>
    <p:sldId id="257" r:id="rId3"/>
    <p:sldId id="283" r:id="rId4"/>
    <p:sldId id="282" r:id="rId5"/>
    <p:sldId id="280" r:id="rId6"/>
    <p:sldId id="28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0216" autoAdjust="0"/>
  </p:normalViewPr>
  <p:slideViewPr>
    <p:cSldViewPr>
      <p:cViewPr>
        <p:scale>
          <a:sx n="55" d="100"/>
          <a:sy n="55" d="100"/>
        </p:scale>
        <p:origin x="-168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6503F-A390-4BCE-8AC1-5691C95AC30E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19785-1AF6-4291-B198-B43382A86E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0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2EBF66-4964-4108-B31D-EC4ADD38715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8064896" cy="194421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Духовно- нравственное воспитание учащихся во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внеурочной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деятельности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3147877"/>
            <a:ext cx="3744416" cy="3096344"/>
          </a:xfrm>
        </p:spPr>
        <p:txBody>
          <a:bodyPr>
            <a:noAutofit/>
          </a:bodyPr>
          <a:lstStyle/>
          <a:p>
            <a:pPr algn="l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Учитель 4б класса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МАОУ « Школа  №1»</a:t>
            </a:r>
          </a:p>
          <a:p>
            <a:pPr algn="l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Малинина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О.И.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7" descr="20200901_1136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91304"/>
            <a:ext cx="499195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Система духовно- нравственных ценностей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157192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smtClean="0"/>
              <a:t>патриотизм </a:t>
            </a:r>
            <a:r>
              <a:rPr lang="ru-RU" sz="2900" dirty="0"/>
              <a:t>– любовь к России, к своему народу, к своей малой Родине, служение Отечеству;</a:t>
            </a:r>
          </a:p>
          <a:p>
            <a:r>
              <a:rPr lang="ru-RU" sz="2900" dirty="0" smtClean="0"/>
              <a:t>социальная </a:t>
            </a:r>
            <a:r>
              <a:rPr lang="ru-RU" sz="2900" dirty="0"/>
              <a:t>солидарность – свобода личная и национальная, доверие к людям, институтам государства и гражданского общества, справедливость, милосердие, честь, достоинство;</a:t>
            </a:r>
          </a:p>
          <a:p>
            <a:r>
              <a:rPr lang="ru-RU" sz="2900" dirty="0" smtClean="0"/>
              <a:t>гражданственность </a:t>
            </a:r>
            <a:r>
              <a:rPr lang="ru-RU" sz="2900" dirty="0"/>
              <a:t>– служение Отечеству, правовое государство, гражданское общество, закон и правопорядок, поликультурный мир, свобода совести и вероисповедания;</a:t>
            </a:r>
          </a:p>
          <a:p>
            <a:r>
              <a:rPr lang="ru-RU" sz="2900" dirty="0" smtClean="0"/>
              <a:t>семья </a:t>
            </a:r>
            <a:r>
              <a:rPr lang="ru-RU" sz="2900" dirty="0"/>
              <a:t>– любовь и верность, здоровье, достаток, уважение к родителям, забота о старших и младших, забота о продолжении рода; </a:t>
            </a:r>
          </a:p>
          <a:p>
            <a:r>
              <a:rPr lang="ru-RU" sz="2900" dirty="0" smtClean="0"/>
              <a:t>труд </a:t>
            </a:r>
            <a:r>
              <a:rPr lang="ru-RU" sz="2900" dirty="0"/>
              <a:t>и творчество – уважение к труду, творчество и созидание, целеустремлённость и настойчивость;</a:t>
            </a:r>
          </a:p>
          <a:p>
            <a:r>
              <a:rPr lang="ru-RU" sz="2900" dirty="0" smtClean="0"/>
              <a:t>традиционные </a:t>
            </a:r>
            <a:r>
              <a:rPr lang="ru-RU" sz="2900" dirty="0"/>
              <a:t>российские религии – представления о вере, духовности, религиозной жизни человека, ценности религиозного мировоззрения, толерантность</a:t>
            </a:r>
          </a:p>
          <a:p>
            <a:pPr marL="0" indent="0">
              <a:buNone/>
            </a:pPr>
            <a:r>
              <a:rPr lang="ru-RU" sz="3400" dirty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3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922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Задачи воспитания: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44824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b="1" dirty="0"/>
              <a:t>Учить различать добро и зло, любить добро, быть в состоянии творить добро. Пресекать безнравственные проявления в стремлениях и действиях школьников.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/>
              <a:t>Формировать чувство любви к Родине на основе изучения национальных культурных традиций.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/>
              <a:t>Ориентировать семью на духовно-нравственное воспитание детей путем ознакомления родителей с основами педагогики и психологии, формирование представлений о формах традиционного семейного уклада.</a:t>
            </a:r>
          </a:p>
        </p:txBody>
      </p:sp>
    </p:spTree>
    <p:extLst>
      <p:ext uri="{BB962C8B-B14F-4D97-AF65-F5344CB8AC3E}">
        <p14:creationId xmlns:p14="http://schemas.microsoft.com/office/powerpoint/2010/main" val="108484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947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Направления воспитательной  деятельности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26528"/>
            <a:ext cx="8229600" cy="4389120"/>
          </a:xfrm>
        </p:spPr>
        <p:txBody>
          <a:bodyPr/>
          <a:lstStyle/>
          <a:p>
            <a:r>
              <a:rPr lang="ru-RU" dirty="0" smtClean="0"/>
              <a:t>Любви </a:t>
            </a:r>
            <a:r>
              <a:rPr lang="ru-RU" dirty="0"/>
              <a:t>к родине</a:t>
            </a:r>
          </a:p>
          <a:p>
            <a:r>
              <a:rPr lang="ru-RU" dirty="0" smtClean="0"/>
              <a:t>Уважение </a:t>
            </a:r>
            <a:r>
              <a:rPr lang="ru-RU" dirty="0"/>
              <a:t>к семье</a:t>
            </a:r>
          </a:p>
          <a:p>
            <a:r>
              <a:rPr lang="ru-RU" dirty="0" smtClean="0"/>
              <a:t>Потребности </a:t>
            </a:r>
            <a:r>
              <a:rPr lang="ru-RU" dirty="0"/>
              <a:t>в здоровом образе жизни</a:t>
            </a:r>
          </a:p>
          <a:p>
            <a:r>
              <a:rPr lang="ru-RU" dirty="0" smtClean="0"/>
              <a:t>Осознания </a:t>
            </a:r>
            <a:r>
              <a:rPr lang="ru-RU" dirty="0"/>
              <a:t>красоты</a:t>
            </a:r>
          </a:p>
          <a:p>
            <a:r>
              <a:rPr lang="ru-RU" dirty="0" smtClean="0"/>
              <a:t>Трудолюбия</a:t>
            </a:r>
            <a:endParaRPr lang="ru-RU" dirty="0"/>
          </a:p>
          <a:p>
            <a:r>
              <a:rPr lang="ru-RU" dirty="0" smtClean="0"/>
              <a:t>Бережного </a:t>
            </a:r>
            <a:r>
              <a:rPr lang="ru-RU" dirty="0"/>
              <a:t>отношения к Земле</a:t>
            </a:r>
          </a:p>
          <a:p>
            <a:r>
              <a:rPr lang="ru-RU" dirty="0" smtClean="0"/>
              <a:t>Культуры </a:t>
            </a:r>
            <a:r>
              <a:rPr lang="ru-RU" dirty="0"/>
              <a:t>общения.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44286"/>
            <a:ext cx="3531272" cy="205306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2298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b="1" dirty="0" smtClean="0"/>
              <a:t>Формы работы с учащимися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Факультативные </a:t>
            </a:r>
            <a:r>
              <a:rPr lang="ru-RU" dirty="0"/>
              <a:t>занятия, беседы, классные часы духовно-нравственного </a:t>
            </a:r>
            <a:r>
              <a:rPr lang="ru-RU" dirty="0" smtClean="0"/>
              <a:t>содержания;</a:t>
            </a:r>
            <a:endParaRPr lang="ru-RU" dirty="0"/>
          </a:p>
          <a:p>
            <a:r>
              <a:rPr lang="ru-RU" dirty="0" smtClean="0"/>
              <a:t>Творческая </a:t>
            </a:r>
            <a:r>
              <a:rPr lang="ru-RU" dirty="0"/>
              <a:t>художественная деятельность </a:t>
            </a:r>
            <a:r>
              <a:rPr lang="ru-RU" dirty="0" smtClean="0"/>
              <a:t>детей;</a:t>
            </a:r>
            <a:endParaRPr lang="ru-RU" dirty="0"/>
          </a:p>
          <a:p>
            <a:r>
              <a:rPr lang="ru-RU" dirty="0" smtClean="0"/>
              <a:t>Проведение </a:t>
            </a:r>
            <a:r>
              <a:rPr lang="ru-RU" dirty="0"/>
              <a:t>совместных </a:t>
            </a:r>
            <a:r>
              <a:rPr lang="ru-RU" dirty="0" smtClean="0"/>
              <a:t>праздников;</a:t>
            </a:r>
            <a:endParaRPr lang="ru-RU" dirty="0"/>
          </a:p>
          <a:p>
            <a:r>
              <a:rPr lang="ru-RU" dirty="0" smtClean="0"/>
              <a:t>Просмотр </a:t>
            </a:r>
            <a:r>
              <a:rPr lang="ru-RU" dirty="0"/>
              <a:t>видеофильмов, использование аудиозаписей и мультимедийной </a:t>
            </a:r>
            <a:r>
              <a:rPr lang="ru-RU" dirty="0" smtClean="0"/>
              <a:t>продукции;</a:t>
            </a:r>
            <a:endParaRPr lang="ru-RU" dirty="0"/>
          </a:p>
          <a:p>
            <a:r>
              <a:rPr lang="ru-RU" dirty="0" smtClean="0"/>
              <a:t>Тематические </a:t>
            </a:r>
            <a:r>
              <a:rPr lang="ru-RU" dirty="0"/>
              <a:t>вечера эстетической </a:t>
            </a:r>
            <a:r>
              <a:rPr lang="ru-RU" dirty="0" smtClean="0"/>
              <a:t>направленности;</a:t>
            </a:r>
            <a:endParaRPr lang="ru-RU" dirty="0"/>
          </a:p>
          <a:p>
            <a:r>
              <a:rPr lang="ru-RU" dirty="0" smtClean="0"/>
              <a:t>Организация </a:t>
            </a:r>
            <a:r>
              <a:rPr lang="ru-RU" dirty="0" smtClean="0"/>
              <a:t>выставок.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372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936104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Темы родительских собраний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796" y="1484784"/>
            <a:ext cx="8229600" cy="4839816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/>
              <a:t>Роль семьи в воспитании личности»</a:t>
            </a:r>
          </a:p>
          <a:p>
            <a:r>
              <a:rPr lang="ru-RU" dirty="0" smtClean="0"/>
              <a:t>«</a:t>
            </a:r>
            <a:r>
              <a:rPr lang="ru-RU" dirty="0"/>
              <a:t>Вечные истины в семье»</a:t>
            </a:r>
          </a:p>
          <a:p>
            <a:r>
              <a:rPr lang="ru-RU" dirty="0" smtClean="0"/>
              <a:t>«</a:t>
            </a:r>
            <a:r>
              <a:rPr lang="ru-RU" dirty="0"/>
              <a:t>Влияние средств массовой информации на развитие личности»</a:t>
            </a:r>
          </a:p>
          <a:p>
            <a:r>
              <a:rPr lang="ru-RU" dirty="0" smtClean="0"/>
              <a:t>«</a:t>
            </a:r>
            <a:r>
              <a:rPr lang="ru-RU" dirty="0"/>
              <a:t>Формирование лучших человеческих качеств у детей с помощью произведений литературы и искусства»</a:t>
            </a:r>
          </a:p>
          <a:p>
            <a:r>
              <a:rPr lang="ru-RU" dirty="0" smtClean="0"/>
              <a:t>«</a:t>
            </a:r>
            <a:r>
              <a:rPr lang="ru-RU" dirty="0"/>
              <a:t>Как любить своих детей»</a:t>
            </a:r>
          </a:p>
          <a:p>
            <a:endParaRPr lang="ru-RU" dirty="0"/>
          </a:p>
        </p:txBody>
      </p:sp>
      <p:pic>
        <p:nvPicPr>
          <p:cNvPr id="4" name="Picture 9" descr="E:\Новая папка\100_7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15145"/>
            <a:ext cx="326436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33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дни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/>
          <a:lstStyle/>
          <a:p>
            <a:r>
              <a:rPr lang="ru-RU" sz="3200" dirty="0" smtClean="0"/>
              <a:t>Мир БЕЗ опасностей;</a:t>
            </a:r>
          </a:p>
          <a:p>
            <a:r>
              <a:rPr lang="ru-RU" sz="3200" dirty="0" smtClean="0"/>
              <a:t>«Завершая год театра…»</a:t>
            </a:r>
          </a:p>
          <a:p>
            <a:r>
              <a:rPr lang="ru-RU" sz="3200" dirty="0" smtClean="0"/>
              <a:t>НПК «Я исследователь»</a:t>
            </a:r>
          </a:p>
          <a:p>
            <a:r>
              <a:rPr lang="ru-RU" sz="3200" dirty="0" smtClean="0"/>
              <a:t>«Память и Слава героям </a:t>
            </a:r>
            <a:r>
              <a:rPr lang="ru-RU" sz="3200" dirty="0" err="1" smtClean="0"/>
              <a:t>ВОв</a:t>
            </a:r>
            <a:r>
              <a:rPr lang="ru-RU" sz="3200" dirty="0" smtClean="0"/>
              <a:t>»</a:t>
            </a:r>
          </a:p>
          <a:p>
            <a:endParaRPr lang="ru-RU" dirty="0"/>
          </a:p>
        </p:txBody>
      </p:sp>
      <p:pic>
        <p:nvPicPr>
          <p:cNvPr id="1026" name="Picture 2" descr="C:\Users\kaminet9\Downloads\IMG-20201208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953"/>
            <a:ext cx="2559439" cy="3412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minet9\Downloads\IMG-20201208-WA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37" y="4245388"/>
            <a:ext cx="2898675" cy="2174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minet9\Downloads\IMG-20201208-WA0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45388"/>
            <a:ext cx="2763353" cy="2072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9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565</TotalTime>
  <Words>347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Духовно- нравственное воспитание учащихся во внеурочной деятельности</vt:lpstr>
      <vt:lpstr>Система духовно- нравственных ценностей:</vt:lpstr>
      <vt:lpstr>Задачи воспитания:</vt:lpstr>
      <vt:lpstr>Направления воспитательной  деятельности</vt:lpstr>
      <vt:lpstr>Формы работы с учащимися</vt:lpstr>
      <vt:lpstr>Темы родительских собраний:</vt:lpstr>
      <vt:lpstr>Метапредметные дни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Комп</dc:creator>
  <cp:lastModifiedBy>kaminet9</cp:lastModifiedBy>
  <cp:revision>47</cp:revision>
  <dcterms:created xsi:type="dcterms:W3CDTF">2013-04-02T08:56:07Z</dcterms:created>
  <dcterms:modified xsi:type="dcterms:W3CDTF">2020-12-17T05:45:36Z</dcterms:modified>
</cp:coreProperties>
</file>